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72" r:id="rId14"/>
    <p:sldId id="267" r:id="rId15"/>
    <p:sldId id="273" r:id="rId16"/>
    <p:sldId id="269" r:id="rId17"/>
    <p:sldId id="268" r:id="rId18"/>
    <p:sldId id="271" r:id="rId19"/>
    <p:sldId id="274" r:id="rId20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2"/>
    <p:restoredTop sz="94558"/>
  </p:normalViewPr>
  <p:slideViewPr>
    <p:cSldViewPr snapToGrid="0">
      <p:cViewPr>
        <p:scale>
          <a:sx n="98" d="100"/>
          <a:sy n="98" d="100"/>
        </p:scale>
        <p:origin x="92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F7E23-2347-6045-95BD-91CE97921084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D3E4-92EC-074F-AEB5-4D1ECD16CE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1746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Doesn’t work for V^* because we don’t have the dynamics. therefore don’t know how to look one step into the future and choose best a using Bellman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D3E4-92EC-074F-AEB5-4D1ECD16CE05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117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D3E4-92EC-074F-AEB5-4D1ECD16CE05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39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Work out on board if students don’t understand. Consider s with y=2. For a=(0,-1), SARSA will occasionally take a’=(0,-1) with Q(s’,a’) strongly negative, meaning Q(s,a) decreases. Meanwhile Q-learning will take the optimal a’ when updating Q(s,a), so it will not devalue moving to state s’.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D3E4-92EC-074F-AEB5-4D1ECD16CE05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94139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D3E4-92EC-074F-AEB5-4D1ECD16CE05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1706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it’s just a boltzmann distribution, beta is just there to underscore the connection. softmax is a misnomer: really a soft argmax. at  low temperature (beta-&gt;infinity)  distribution sharpens, get 1 if a maximizes, 0 otherwise. why is random policy best for poker? not exploitable!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D3E4-92EC-074F-AEB5-4D1ECD16CE05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3074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D3E4-92EC-074F-AEB5-4D1ECD16CE05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5719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these simple parametrizations possible because we have a finite states and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D3E4-92EC-074F-AEB5-4D1ECD16CE05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06E3-8C08-2E5F-763C-5D7F3D64C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A5331-C8C4-0AF3-82D5-7F924B1A7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FBC8-F86D-A9BA-6875-9E88FA16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4661-A73F-BCCD-E3CF-DFDCDE2A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E98BE-63A4-2254-9561-F06B26F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4652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58FC-DDCE-AB5E-986B-CFCAC9C0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CBF2B-F164-39CC-B816-8396D821C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54ED9-48ED-C6E1-CEF6-1BE1E801E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F3756-AA36-811B-3822-38485F11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6CAB-30FA-1B73-DE0B-B0830F4C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473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2A7F0-D699-CCCD-5939-4CBE5B128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327F1-58D6-DDB1-6973-F7FBECE4D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D8219-962A-6E6E-737B-F2D972F6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9262A-1824-1C04-6230-CD63E457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407F7-422B-BDD3-CD1A-1E7A6F92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609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2C6E-2862-23A2-6AFD-35EA3072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A697-B877-D1DB-87A0-9FD1B1E4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E65E8-4D90-B579-5F67-5ADCB723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886ED-045F-F154-51E8-913C95DD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FC828-9875-7DCD-ACD6-E4DC8CCF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37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D82C-847F-151C-AEF5-B65FE8270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91C1F-D875-D700-63F2-D508037DE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E947-C7D0-9F77-4809-3731C6E3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D17A-F78A-F5AA-F220-30E6F20D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7946-ADFD-CAEF-CEE1-836E2DC4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4453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9A6A-86FC-B586-6369-153762F2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77854-DCA7-BD3E-DFFA-51EA5A198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39CCC-600F-EFD2-E7D9-4516D985E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5EED9-7A95-24E1-3649-13FB665F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0F0D1-3F88-E2CB-D1B0-D4CB7CBD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56601-791A-A20F-7E6A-5F2CB9B2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881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8BBD-835A-0106-9E01-583971C5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E50E3-1971-192F-0BBA-0F6E219BD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10642-9A8E-BA11-A187-AB91E0AC9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C9250-9332-B3C6-249E-310B6AD79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DE4376-207E-A435-268B-F7514574F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9D0BB7-701C-3E3F-DAE7-5E60D1C6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A5947-D667-01B2-1BEF-5C6B775E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BFEFF-86B3-0A00-2FCA-BF893227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4173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000B-9738-F1E1-7D6B-1F272B3A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91701-F110-1E0C-52D7-4C78583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ACC4D-6408-4D77-4F9D-94BBEFF5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ABEFD-26F6-5CC8-7CBC-E8288993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8694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624CB-A67C-CDC5-8DC8-480F0988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C729-1489-7940-74F5-A3E5FC98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D786B-E945-994B-D653-02C96B8A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7308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C83F-91AC-CF34-8687-8F0490E1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88C1-D616-9D1F-3931-D7E127B2F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628A7-9505-911B-E651-7C626BB11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EC359-E290-321F-766B-0353D62A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57785-6465-3790-F0B6-B7886227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26E90-A968-6D39-E264-F05B4BF2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32479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5620-89E4-0F6C-42F6-062FA9BA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24C42-1824-FB77-3978-8EDB31997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C6360-D056-5193-F642-693A2D409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3B9E9-D8DB-B69A-ED4E-D4B4973C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1B60D-6559-27EC-B1DA-745D5E15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5E244-E891-88E1-2205-95786421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661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14633-1EDB-0217-52F9-AD19715B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D7132-452E-991A-5AA0-A4AB90AE7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A8547-5617-F293-51DA-580602D4E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E2BDC-77D1-2547-A948-27428B0F20D2}" type="datetimeFigureOut">
              <a:rPr lang="en-IT" smtClean="0"/>
              <a:t>04/06/24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A827C-686B-48C4-85E3-881690844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F05CA-8753-546C-682E-0CCD2F22C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B9E5D7-D1AA-C54D-8D26-F801F29F08F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9530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344F-BF8A-CB4D-0629-90B5B5FBD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Lecture 5: A Survey of M</a:t>
            </a:r>
            <a:r>
              <a:rPr lang="en-GB" dirty="0" err="1"/>
              <a:t>odel</a:t>
            </a:r>
            <a:r>
              <a:rPr lang="en-GB" dirty="0"/>
              <a:t>-Free</a:t>
            </a:r>
            <a:r>
              <a:rPr lang="en-IT" dirty="0"/>
              <a:t>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A37CC-8D3D-7374-D88C-3E026ACF5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T" dirty="0"/>
              <a:t>Optimal policies for Lagrangian turbulence – Dr. Robin Heinonen</a:t>
            </a:r>
          </a:p>
          <a:p>
            <a:r>
              <a:rPr lang="en-IT" dirty="0"/>
              <a:t>Aqtivate workshop on data-driven and model-based tools for complex flows and complex fluids</a:t>
            </a:r>
            <a:endParaRPr lang="en-GB" dirty="0"/>
          </a:p>
          <a:p>
            <a:r>
              <a:rPr lang="en-GB" dirty="0"/>
              <a:t>June 3-7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057571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lane&#10;&#10;Description automatically generated">
            <a:extLst>
              <a:ext uri="{FF2B5EF4-FFF2-40B4-BE49-F238E27FC236}">
                <a16:creationId xmlns:a16="http://schemas.microsoft.com/office/drawing/2014/main" id="{58147392-631C-C2A2-73E7-15541B3BC0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213" y="4315655"/>
            <a:ext cx="4042329" cy="2542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425CA-7132-60A1-501D-1880C724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learning to soar in turbulence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562FD-297B-6F95-43D1-CDE9279E1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294"/>
                <a:ext cx="6057900" cy="458566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T" dirty="0"/>
                  <a:t>Birds of prey use turbulent thermal plumes to glide upwards without flapping (“soaring”)</a:t>
                </a:r>
              </a:p>
              <a:p>
                <a:r>
                  <a:rPr lang="en-IT" dirty="0"/>
                  <a:t>Reddy </a:t>
                </a:r>
                <a:r>
                  <a:rPr lang="en-IT" i="1" dirty="0"/>
                  <a:t>et al. </a:t>
                </a:r>
                <a:r>
                  <a:rPr lang="en-IT" dirty="0"/>
                  <a:t>(</a:t>
                </a:r>
                <a:r>
                  <a:rPr lang="en-IT" i="1" dirty="0"/>
                  <a:t>PNAS</a:t>
                </a:r>
                <a:r>
                  <a:rPr lang="en-IT" dirty="0"/>
                  <a:t> 2016, </a:t>
                </a:r>
                <a:r>
                  <a:rPr lang="en-IT" i="1" dirty="0"/>
                  <a:t>Nature </a:t>
                </a:r>
                <a:r>
                  <a:rPr lang="en-IT" dirty="0"/>
                  <a:t>2018) used Q-learning to learn strategy to move upwards in thermal plume, both in simulation </a:t>
                </a:r>
                <a:r>
                  <a:rPr lang="en-IT" i="1" dirty="0"/>
                  <a:t>and </a:t>
                </a:r>
                <a:r>
                  <a:rPr lang="en-IT" dirty="0"/>
                  <a:t>in the field</a:t>
                </a:r>
              </a:p>
              <a:p>
                <a:r>
                  <a:rPr lang="en-IT" dirty="0"/>
                  <a:t>States: discretized upward wind acc.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T" dirty="0"/>
                  <a:t> and spatial gradient of wind across wings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IT" dirty="0"/>
                  <a:t> (torque), bank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IT" dirty="0"/>
              </a:p>
              <a:p>
                <a:r>
                  <a:rPr lang="en-IT" dirty="0"/>
                  <a:t>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IT" dirty="0"/>
              </a:p>
              <a:p>
                <a:r>
                  <a:rPr lang="en-IT" dirty="0"/>
                  <a:t>Actions: increase, decrease, or maintain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T" dirty="0"/>
                  <a:t> 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562FD-297B-6F95-43D1-CDE9279E1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294"/>
                <a:ext cx="6057900" cy="4585669"/>
              </a:xfrm>
              <a:blipFill>
                <a:blip r:embed="rId3"/>
                <a:stretch>
                  <a:fillRect l="-1677" t="-35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n aerial view of a road&#10;&#10;Description automatically generated">
            <a:extLst>
              <a:ext uri="{FF2B5EF4-FFF2-40B4-BE49-F238E27FC236}">
                <a16:creationId xmlns:a16="http://schemas.microsoft.com/office/drawing/2014/main" id="{63B0FE07-B16F-34BA-51EF-62B912A188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2705" y="1453982"/>
            <a:ext cx="4341681" cy="2542345"/>
          </a:xfrm>
          <a:prstGeom prst="rect">
            <a:avLst/>
          </a:prstGeom>
        </p:spPr>
      </p:pic>
      <p:pic>
        <p:nvPicPr>
          <p:cNvPr id="9" name="Picture 8" descr="A diagram of different angles and angles&#10;&#10;Description automatically generated with medium confidence">
            <a:extLst>
              <a:ext uri="{FF2B5EF4-FFF2-40B4-BE49-F238E27FC236}">
                <a16:creationId xmlns:a16="http://schemas.microsoft.com/office/drawing/2014/main" id="{1CAB76E7-0CED-8F9A-F00A-473B8E1D40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676" y="4315655"/>
            <a:ext cx="3593028" cy="24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4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8E65-96A3-B339-267C-DDB1B58E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olfactory search without a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BE56C-7E5E-F323-D53F-9BBCD0301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90688"/>
                <a:ext cx="6298870" cy="49357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T" dirty="0"/>
                  <a:t>Rando </a:t>
                </a:r>
                <a:r>
                  <a:rPr lang="en-IT" i="1" dirty="0"/>
                  <a:t>et al. </a:t>
                </a:r>
                <a:r>
                  <a:rPr lang="en-IT" dirty="0"/>
                  <a:t>(arXiv 2024) took alternative approach to olfactory search in turbulent flow</a:t>
                </a:r>
              </a:p>
              <a:p>
                <a:r>
                  <a:rPr lang="en-IT" dirty="0"/>
                  <a:t>No spatial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i="1" dirty="0"/>
                  <a:t>. </a:t>
                </a:r>
                <a:r>
                  <a:rPr lang="en-IT" dirty="0"/>
                  <a:t>Instead crafted features based on the last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T" i="1" dirty="0"/>
                  <a:t> </a:t>
                </a:r>
                <a:r>
                  <a:rPr lang="en-IT" dirty="0"/>
                  <a:t>measurements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T" dirty="0"/>
                  <a:t> (after filtering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𝑡h𝑟</m:t>
                        </m:r>
                      </m:sub>
                    </m:sSub>
                  </m:oMath>
                </a14:m>
                <a:r>
                  <a:rPr lang="en-IT" dirty="0"/>
                  <a:t>) </a:t>
                </a:r>
                <a:r>
                  <a:rPr lang="en-IT" i="1" dirty="0"/>
                  <a:t> </a:t>
                </a:r>
              </a:p>
              <a:p>
                <a:r>
                  <a:rPr lang="en-IT" dirty="0"/>
                  <a:t>Features: mean filtered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T" i="1" dirty="0"/>
                  <a:t> </a:t>
                </a:r>
                <a:r>
                  <a:rPr lang="en-IT" dirty="0"/>
                  <a:t>and fraction of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𝑡h𝑟</m:t>
                        </m:r>
                      </m:sub>
                    </m:sSub>
                  </m:oMath>
                </a14:m>
                <a:endParaRPr lang="en-IT" i="1" dirty="0"/>
              </a:p>
              <a:p>
                <a:r>
                  <a:rPr lang="en-IT" dirty="0"/>
                  <a:t>Used Q-learning to learn search strategy</a:t>
                </a:r>
              </a:p>
              <a:p>
                <a:r>
                  <a:rPr lang="en-IT" dirty="0"/>
                  <a:t>When agent is lost (filtered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T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T" dirty="0"/>
                  <a:t> in memory), used Q-learning again. New state number of timesteps since last detection</a:t>
                </a:r>
              </a:p>
              <a:p>
                <a:r>
                  <a:rPr lang="en-IT" dirty="0"/>
                  <a:t>Agent found the source ~95% of the time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BE56C-7E5E-F323-D53F-9BBCD0301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90688"/>
                <a:ext cx="6298870" cy="4935743"/>
              </a:xfrm>
              <a:blipFill>
                <a:blip r:embed="rId2"/>
                <a:stretch>
                  <a:fillRect l="-1610" t="-3077" r="-1408" b="-256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DEB3A12-567A-8D9E-0366-342CB02767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687" y="2173184"/>
            <a:ext cx="5132313" cy="365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game&#10;&#10;Description automatically generated">
            <a:extLst>
              <a:ext uri="{FF2B5EF4-FFF2-40B4-BE49-F238E27FC236}">
                <a16:creationId xmlns:a16="http://schemas.microsoft.com/office/drawing/2014/main" id="{F7F00D94-EA99-490E-5108-8C435B9A43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171" y="1685006"/>
            <a:ext cx="5032829" cy="91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4AF378-EF48-B929-4746-C7D9C915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Deep 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47D9-DEB3-E511-6183-490C339D9B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5701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T" dirty="0"/>
                  <a:t>So far </a:t>
                </a:r>
                <a14:m>
                  <m:oMath xmlns:m="http://schemas.openxmlformats.org/officeDocument/2006/math">
                    <m:r>
                      <a:rPr lang="en-IT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dirty="0"/>
                  <a:t> has always been a big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dirty="0"/>
                  <a:t> just a lookup table</a:t>
                </a:r>
              </a:p>
              <a:p>
                <a:r>
                  <a:rPr lang="en-IT" dirty="0"/>
                  <a:t>Alternate approach (Mnih </a:t>
                </a:r>
                <a:r>
                  <a:rPr lang="en-IT" i="1" dirty="0"/>
                  <a:t>et al. </a:t>
                </a:r>
                <a:r>
                  <a:rPr lang="en-IT" dirty="0"/>
                  <a:t>2013)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T" dirty="0"/>
                  <a:t> is instead a deep neural network</a:t>
                </a:r>
              </a:p>
              <a:p>
                <a:r>
                  <a:rPr lang="en-IT" dirty="0"/>
                  <a:t>May include memory using recurrent network, e.g. LSTM</a:t>
                </a:r>
              </a:p>
              <a:p>
                <a:r>
                  <a:rPr lang="en-IT" dirty="0"/>
                  <a:t>Instead of TD algorithm, use stochastic gradient descent on the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max</m:t>
                                                  </m:r>
                                                </m:e>
                                                <m:lim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lim>
                                              </m:limLow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IT" dirty="0"/>
              </a:p>
              <a:p>
                <a:pPr marL="0" indent="0">
                  <a:buNone/>
                </a:pPr>
                <a:r>
                  <a:rPr lang="en-IT" dirty="0"/>
                  <a:t>(minimize Bellman error)</a:t>
                </a:r>
              </a:p>
              <a:p>
                <a:r>
                  <a:rPr lang="en-IT" dirty="0"/>
                  <a:t>Approximating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T" dirty="0"/>
                  <a:t> and/or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IT" dirty="0"/>
                  <a:t> by NN is common theme in modern RL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47D9-DEB3-E511-6183-490C339D9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57010" cy="4667250"/>
              </a:xfrm>
              <a:blipFill>
                <a:blip r:embed="rId3"/>
                <a:stretch>
                  <a:fillRect l="-8889" t="-3252" r="-20000" b="-371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77376388-4549-4C8F-99BF-F3856BE7B7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682" y="2730579"/>
            <a:ext cx="4932318" cy="1428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E5116-63ED-4249-2F37-4A38EACA0E86}"/>
              </a:ext>
            </a:extLst>
          </p:cNvPr>
          <p:cNvSpPr txBox="1"/>
          <p:nvPr/>
        </p:nvSpPr>
        <p:spPr>
          <a:xfrm>
            <a:off x="8069570" y="4572829"/>
            <a:ext cx="3312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Mnih et al used DQL to achieve then state-of-the-art performance on several Atari games </a:t>
            </a:r>
          </a:p>
        </p:txBody>
      </p:sp>
    </p:spTree>
    <p:extLst>
      <p:ext uri="{BB962C8B-B14F-4D97-AF65-F5344CB8AC3E}">
        <p14:creationId xmlns:p14="http://schemas.microsoft.com/office/powerpoint/2010/main" val="357243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C6F5-2250-D345-5341-2A388E34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Reward shaping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11FE1-6155-D3C6-2DB5-6DC0E6639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0665"/>
                <a:ext cx="10051473" cy="539733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T" dirty="0"/>
                  <a:t>Frequently, rewards are </a:t>
                </a:r>
                <a:r>
                  <a:rPr lang="en-IT" b="1" dirty="0"/>
                  <a:t>sparse</a:t>
                </a:r>
                <a:r>
                  <a:rPr lang="en-IT" dirty="0"/>
                  <a:t>. E.g. in search problems, typically only receive reward when arrive at target</a:t>
                </a:r>
              </a:p>
              <a:p>
                <a:r>
                  <a:rPr lang="en-IT" dirty="0"/>
                  <a:t>Sparse rewards can make learning very slow</a:t>
                </a:r>
              </a:p>
              <a:p>
                <a:r>
                  <a:rPr lang="en-IT" dirty="0"/>
                  <a:t>One technique to accelerate learning: </a:t>
                </a:r>
                <a:r>
                  <a:rPr lang="en-IT" b="1" dirty="0"/>
                  <a:t>give small extra “fake”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. “Reward shaping”</a:t>
                </a:r>
              </a:p>
              <a:p>
                <a:r>
                  <a:rPr lang="en-IT" dirty="0"/>
                  <a:t>In general this breaks guarantees of convergence to optimality</a:t>
                </a:r>
              </a:p>
              <a:p>
                <a:r>
                  <a:rPr lang="en-IT" dirty="0"/>
                  <a:t>But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T" b="1" dirty="0"/>
                  <a:t> can prove that the shaping preserves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(exercise)</a:t>
                </a:r>
                <a:endParaRPr lang="en-IT" b="1" dirty="0"/>
              </a:p>
              <a:p>
                <a:r>
                  <a:rPr lang="en-IT" dirty="0"/>
                  <a:t>“</a:t>
                </a:r>
                <a:r>
                  <a:rPr lang="en-IT" b="1" dirty="0"/>
                  <a:t>Potential-based</a:t>
                </a:r>
                <a:r>
                  <a:rPr lang="en-IT" dirty="0"/>
                  <a:t> reward shaping” (Ng </a:t>
                </a:r>
                <a:r>
                  <a:rPr lang="en-IT" i="1" dirty="0"/>
                  <a:t>et al. </a:t>
                </a:r>
                <a:r>
                  <a:rPr lang="en-IT" dirty="0"/>
                  <a:t>1999)</a:t>
                </a:r>
              </a:p>
              <a:p>
                <a:r>
                  <a:rPr lang="en-IT" dirty="0"/>
                  <a:t>Example: for olfactory search, a non-potential-based shaping might be reward for detection.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T" dirty="0"/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dirty="0"/>
                  <a:t> generates good potential-based shaping, i.e. reward moving closer to source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11FE1-6155-D3C6-2DB5-6DC0E6639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0665"/>
                <a:ext cx="10051473" cy="5397335"/>
              </a:xfrm>
              <a:blipFill>
                <a:blip r:embed="rId3"/>
                <a:stretch>
                  <a:fillRect l="-1009" t="-2824" b="-164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74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8D2D-FAC3-95AD-8CBE-3E8F54EF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Policy gradient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2E71-3A71-3351-942D-688699937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792"/>
                <a:ext cx="10515600" cy="494908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T" dirty="0"/>
                  <a:t>A different way to do of model-free RL</a:t>
                </a:r>
              </a:p>
              <a:p>
                <a:r>
                  <a:rPr lang="en-IT" b="1" dirty="0"/>
                  <a:t>Parametrize the policy</a:t>
                </a:r>
                <a:r>
                  <a:rPr lang="en-IT" dirty="0"/>
                  <a:t>. Common choice is “softmax”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T" b="1" dirty="0"/>
              </a:p>
              <a:p>
                <a:pPr marL="0" indent="0">
                  <a:buNone/>
                </a:pPr>
                <a:r>
                  <a:rPr lang="en-IT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IT" dirty="0"/>
                  <a:t> a “preference function” (frequently a NN)</a:t>
                </a:r>
              </a:p>
              <a:p>
                <a:r>
                  <a:rPr lang="en-IT" dirty="0"/>
                  <a:t> Advantages: don’t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T" dirty="0"/>
                  <a:t>-greedy, also can model situations where optimal policy is stochastic (e.g. rock-paper-scissors, poker)</a:t>
                </a:r>
              </a:p>
              <a:p>
                <a:r>
                  <a:rPr lang="en-IT" b="1" dirty="0"/>
                  <a:t>Idea of policy gradient</a:t>
                </a:r>
                <a:r>
                  <a:rPr lang="en-IT" dirty="0"/>
                  <a:t>: iterate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endParaRPr lang="en-IT" dirty="0"/>
              </a:p>
              <a:p>
                <a:pPr marL="0" indent="0">
                  <a:buNone/>
                </a:pPr>
                <a:r>
                  <a:rPr lang="en-IT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IT" dirty="0"/>
                  <a:t> is a performance index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T" dirty="0"/>
                  <a:t>))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r>
                  <a:rPr lang="en-IT" dirty="0"/>
                  <a:t> is </a:t>
                </a:r>
                <a:r>
                  <a:rPr lang="en-IT" b="1" dirty="0"/>
                  <a:t>stochastic estimate of the gradient</a:t>
                </a:r>
              </a:p>
              <a:p>
                <a:r>
                  <a:rPr lang="en-IT" dirty="0"/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  <a:p>
                <a:r>
                  <a:rPr lang="en-IT" dirty="0"/>
                  <a:t>In particular, </a:t>
                </a:r>
                <a:r>
                  <a:rPr lang="en-IT" b="1" dirty="0"/>
                  <a:t>don’t need to compute derivatives wrt states</a:t>
                </a:r>
                <a:r>
                  <a:rPr lang="en-IT" dirty="0"/>
                  <a:t>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2E71-3A71-3351-942D-688699937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792"/>
                <a:ext cx="10515600" cy="4949083"/>
              </a:xfrm>
              <a:blipFill>
                <a:blip r:embed="rId3"/>
                <a:stretch>
                  <a:fillRect l="-1086" t="-3325" b="-537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6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43BB-E7F4-1F50-5041-2967268D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REINFORCE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B4243-9BAE-B859-900B-01CF6C689D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 dirty="0"/>
                  <a:t>Simplest policy gradient method. Williams (1992)</a:t>
                </a:r>
              </a:p>
              <a:p>
                <a:r>
                  <a:rPr lang="en-IT" dirty="0"/>
                  <a:t>Borrows ideas from Monte Carlo: compute episodic returns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IT" dirty="0"/>
                  <a:t> starting from each visited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T" dirty="0"/>
              </a:p>
              <a:p>
                <a:r>
                  <a:rPr lang="en-IT" dirty="0"/>
                  <a:t>Using policy gradient theorem, can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T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  <a:p>
                <a:r>
                  <a:rPr lang="en-IT" dirty="0"/>
                  <a:t>Leads to following algorithm.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T" dirty="0"/>
                  <a:t> of each episode: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T" dirty="0"/>
                  <a:t>Compute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IT" dirty="0"/>
                  <a:t> starting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T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T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B4243-9BAE-B859-900B-01CF6C689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68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232B-DCD5-EDE9-7D6C-D62EDC61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model-free olfactory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BDD0-0FA0-4219-42C7-DDB8733F0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6777446" cy="49409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T" dirty="0"/>
                  <a:t>Singh </a:t>
                </a:r>
                <a:r>
                  <a:rPr lang="en-IT" i="1" dirty="0"/>
                  <a:t>et al. </a:t>
                </a:r>
                <a:r>
                  <a:rPr lang="en-IT" dirty="0"/>
                  <a:t>(</a:t>
                </a:r>
                <a:r>
                  <a:rPr lang="en-IT" i="1" dirty="0"/>
                  <a:t>Nature Mach. Intell. </a:t>
                </a:r>
                <a:r>
                  <a:rPr lang="en-IT" dirty="0"/>
                  <a:t>2023) used “proximal policy optimization” (a state-of-the-art policy gradient method) for model-free olfactory search</a:t>
                </a:r>
              </a:p>
              <a:p>
                <a:r>
                  <a:rPr lang="en-IT" dirty="0"/>
                  <a:t>Policy represented by an RNN</a:t>
                </a:r>
              </a:p>
              <a:p>
                <a:r>
                  <a:rPr lang="en-IT" dirty="0"/>
                  <a:t>Not a real flow, rather a simple diffusive plume model</a:t>
                </a:r>
              </a:p>
              <a:p>
                <a:r>
                  <a:rPr lang="en-IT" dirty="0"/>
                  <a:t>Plume was allowed to bend in space</a:t>
                </a:r>
              </a:p>
              <a:p>
                <a:r>
                  <a:rPr lang="en-IT" dirty="0"/>
                  <a:t>States: local wind vel. and concentration</a:t>
                </a:r>
              </a:p>
              <a:p>
                <a:r>
                  <a:rPr lang="en-IT" dirty="0"/>
                  <a:t>Reward shaped using 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‖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IT" dirty="0"/>
                  <a:t>, also a non-potential-based penalty for leaving plume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BDD0-0FA0-4219-42C7-DDB8733F0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6777446" cy="4940935"/>
              </a:xfrm>
              <a:blipFill>
                <a:blip r:embed="rId2"/>
                <a:stretch>
                  <a:fillRect l="-1498" t="-230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31546E34-CF12-AE68-BBB2-599FAAFB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8265" y="1623786"/>
            <a:ext cx="4545610" cy="48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6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D06A-C83A-8760-FC92-938E4858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Actor-critic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2FA63-9D00-13C5-E837-73F5E1D73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668"/>
                <a:ext cx="10515600" cy="46212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T" dirty="0"/>
                  <a:t>One of the most successful classes of RL methods. Combines policy gradient with value-function learning</a:t>
                </a:r>
              </a:p>
              <a:p>
                <a:r>
                  <a:rPr lang="en-IT" dirty="0"/>
                  <a:t>In addition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IT" dirty="0"/>
                  <a:t>, also parametrize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dirty="0"/>
                  <a:t> (e.g. NN)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IT" dirty="0"/>
                  <a:t> is the “actor,”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T" dirty="0"/>
                  <a:t> is the “critic” which evaluates actions chosen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IT" dirty="0"/>
              </a:p>
              <a:p>
                <a:r>
                  <a:rPr lang="en-IT" dirty="0"/>
                  <a:t>Simplest version: one-step AC. For each episode:</a:t>
                </a:r>
              </a:p>
              <a:p>
                <a:pPr marL="914400" lvl="1" indent="-457200">
                  <a:buAutoNum type="arabicPeriod"/>
                </a:pPr>
                <a:r>
                  <a:rPr lang="en-IT" dirty="0"/>
                  <a:t>Take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dirty="0"/>
                  <a:t>, observe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T" dirty="0"/>
              </a:p>
              <a:p>
                <a:pPr marL="914400" lvl="1" indent="-457200">
                  <a:buAutoNum type="arabicPeriod"/>
                </a:pPr>
                <a:r>
                  <a:rPr lang="en-IT" dirty="0"/>
                  <a:t>Estimate Bellman error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(gradient descent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current timestep)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Repeat until episode done</a:t>
                </a:r>
              </a:p>
              <a:p>
                <a:pPr marL="914400" lvl="1" indent="-457200">
                  <a:buAutoNum type="arabicPeriod"/>
                </a:pPr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2FA63-9D00-13C5-E837-73F5E1D73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668"/>
                <a:ext cx="10515600" cy="4621295"/>
              </a:xfrm>
              <a:blipFill>
                <a:blip r:embed="rId2"/>
                <a:stretch>
                  <a:fillRect l="-1086" t="-3014" r="-120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37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483C-0FE4-27C1-278D-F4F65E5B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Zermelo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F97F4-35E0-C267-4323-985938211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65274" cy="4351338"/>
              </a:xfrm>
              <a:solidFill>
                <a:schemeClr val="bg1"/>
              </a:solidFill>
            </p:spPr>
            <p:txBody>
              <a:bodyPr>
                <a:normAutofit fontScale="92500" lnSpcReduction="10000"/>
              </a:bodyPr>
              <a:lstStyle/>
              <a:p>
                <a:r>
                  <a:rPr lang="en-IT" dirty="0"/>
                  <a:t>Biferale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T" dirty="0"/>
                  <a:t> (2019) used applied AC to Zermelo problem in chaotic flow</a:t>
                </a:r>
              </a:p>
              <a:p>
                <a:r>
                  <a:rPr lang="en-IT" dirty="0"/>
                  <a:t>States: gridworld discretization of arena</a:t>
                </a:r>
              </a:p>
              <a:p>
                <a:r>
                  <a:rPr lang="en-IT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T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=0,1,…,7</m:t>
                    </m:r>
                  </m:oMath>
                </a14:m>
                <a:endParaRPr lang="en-IT" dirty="0"/>
              </a:p>
              <a:p>
                <a:r>
                  <a:rPr lang="en-IT" dirty="0"/>
                  <a:t>Policy parametrization: softmax with action preference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IT" dirty="0"/>
              </a:p>
              <a:p>
                <a:r>
                  <a:rPr lang="en-IT" dirty="0"/>
                  <a:t>Value function parametrization: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T" dirty="0"/>
              </a:p>
              <a:p>
                <a:r>
                  <a:rPr lang="en-IT" dirty="0"/>
                  <a:t>Potential-based reward shaping</a:t>
                </a:r>
              </a:p>
              <a:p>
                <a:r>
                  <a:rPr lang="en-IT" dirty="0"/>
                  <a:t>Able to solve both time-independent </a:t>
                </a:r>
                <a:r>
                  <a:rPr lang="en-IT" i="1" dirty="0"/>
                  <a:t>and </a:t>
                </a:r>
                <a:r>
                  <a:rPr lang="en-IT" dirty="0"/>
                  <a:t>time-dependent cases, without stability issues!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F97F4-35E0-C267-4323-985938211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65274" cy="4351338"/>
              </a:xfrm>
              <a:blipFill>
                <a:blip r:embed="rId3"/>
                <a:stretch>
                  <a:fillRect l="-1377" t="-2616" r="-1033" b="-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D617F95A-7948-964B-7528-A202A12988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8239" y="135871"/>
            <a:ext cx="2769327" cy="3588822"/>
          </a:xfrm>
          <a:prstGeom prst="rect">
            <a:avLst/>
          </a:prstGeom>
        </p:spPr>
      </p:pic>
      <p:pic>
        <p:nvPicPr>
          <p:cNvPr id="7" name="Picture 6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0C185224-E5AA-4238-9FCE-3113B5C1E1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523" y="3724693"/>
            <a:ext cx="3388037" cy="29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4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FF84-122A-5507-E8EC-8D35392A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5952B-32F4-E013-2189-3F062816E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Powerful tools exist for decision making when the dynamics are unknown</a:t>
            </a:r>
          </a:p>
          <a:p>
            <a:r>
              <a:rPr lang="en-IT" dirty="0"/>
              <a:t>Modern methods marry model-free RL with NNs for function approximation</a:t>
            </a:r>
          </a:p>
          <a:p>
            <a:r>
              <a:rPr lang="en-IT" dirty="0"/>
              <a:t>Challenge: need to choose algorithm, hyperparameters, set of states, reward + shaping. Best choices not always obvious, often more art than science</a:t>
            </a:r>
          </a:p>
          <a:p>
            <a:r>
              <a:rPr lang="en-IT" dirty="0"/>
              <a:t>Also: training may take a very long time and is not always very stable</a:t>
            </a:r>
          </a:p>
        </p:txBody>
      </p:sp>
    </p:spTree>
    <p:extLst>
      <p:ext uri="{BB962C8B-B14F-4D97-AF65-F5344CB8AC3E}">
        <p14:creationId xmlns:p14="http://schemas.microsoft.com/office/powerpoint/2010/main" val="44278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6866-26EE-F573-BFCA-BAACF38C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Going model-free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268A5-9F59-89F6-E129-D229757D02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1959"/>
                <a:ext cx="10515600" cy="46950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T" dirty="0"/>
                  <a:t>So far, we have always assumed the dynamics of the system are </a:t>
                </a:r>
                <a:r>
                  <a:rPr lang="en-IT" b="1" dirty="0"/>
                  <a:t>known</a:t>
                </a:r>
                <a:r>
                  <a:rPr lang="en-IT" dirty="0"/>
                  <a:t>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T" dirty="0"/>
                  <a:t>In Optimal Control, we have the underyling differential equation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T" dirty="0"/>
                  <a:t>In MDP, we know the state transition and reward probabilities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IT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T" dirty="0"/>
                  <a:t>In POMDP, we know the obs likelihood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IT" dirty="0"/>
              </a:p>
              <a:p>
                <a:r>
                  <a:rPr lang="en-US" dirty="0"/>
                  <a:t>This allowed us to plan an optimal strategy a priori</a:t>
                </a:r>
              </a:p>
              <a:p>
                <a:r>
                  <a:rPr lang="en-US" dirty="0"/>
                  <a:t>In the real world, </a:t>
                </a:r>
                <a:r>
                  <a:rPr lang="en-US" b="1" dirty="0"/>
                  <a:t>this knowledge is a luxury</a:t>
                </a:r>
                <a:r>
                  <a:rPr lang="en-US" dirty="0"/>
                  <a:t>. Dynamics are frequently complicated and rarely known precisely if at all</a:t>
                </a:r>
              </a:p>
              <a:p>
                <a:r>
                  <a:rPr lang="en-US" dirty="0"/>
                  <a:t>In this final lecture: suppose we have MDP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unknown. How to develop strategies in systems where we don’t have a model? </a:t>
                </a:r>
                <a:endParaRPr lang="en-US" b="1" dirty="0"/>
              </a:p>
              <a:p>
                <a:r>
                  <a:rPr lang="en-US" dirty="0"/>
                  <a:t>Idea: learn from </a:t>
                </a:r>
                <a:r>
                  <a:rPr lang="en-US" b="1" dirty="0"/>
                  <a:t>experience</a:t>
                </a:r>
                <a:r>
                  <a:rPr lang="en-US" dirty="0"/>
                  <a:t> and </a:t>
                </a:r>
                <a:r>
                  <a:rPr lang="en-US" b="1" dirty="0"/>
                  <a:t>system exploration </a:t>
                </a:r>
                <a:r>
                  <a:rPr lang="en-US" dirty="0"/>
                  <a:t>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IT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IT" dirty="0"/>
                  <a:t> and/or improve policy </a:t>
                </a:r>
              </a:p>
              <a:p>
                <a:r>
                  <a:rPr lang="en-IT" dirty="0"/>
                  <a:t>T</a:t>
                </a:r>
                <a:r>
                  <a:rPr lang="en-GB" dirty="0"/>
                  <a:t>h</a:t>
                </a:r>
                <a:r>
                  <a:rPr lang="en-IT" dirty="0"/>
                  <a:t>is is a rich subject and I cannot cover everything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268A5-9F59-89F6-E129-D229757D02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1959"/>
                <a:ext cx="10515600" cy="4695004"/>
              </a:xfrm>
              <a:blipFill>
                <a:blip r:embed="rId2"/>
                <a:stretch>
                  <a:fillRect l="-965" t="-32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84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elevision show&#10;&#10;Description automatically generated with medium confidence">
            <a:extLst>
              <a:ext uri="{FF2B5EF4-FFF2-40B4-BE49-F238E27FC236}">
                <a16:creationId xmlns:a16="http://schemas.microsoft.com/office/drawing/2014/main" id="{1F2D0640-D684-0C89-FEE9-1518B50DC8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9519" y="1145627"/>
            <a:ext cx="5203455" cy="3457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D4A3B-D635-0A4A-676A-40A0D6A9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28"/>
            <a:ext cx="10515600" cy="1052294"/>
          </a:xfrm>
        </p:spPr>
        <p:txBody>
          <a:bodyPr>
            <a:normAutofit/>
          </a:bodyPr>
          <a:lstStyle/>
          <a:p>
            <a:r>
              <a:rPr lang="en-IT" sz="3600" dirty="0"/>
              <a:t>A first attempt: Monte Carlo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85DD5-AF23-3CF8-AF43-8FFB58D07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7570"/>
                <a:ext cx="6308834" cy="5791201"/>
              </a:xfrm>
            </p:spPr>
            <p:txBody>
              <a:bodyPr>
                <a:normAutofit/>
              </a:bodyPr>
              <a:lstStyle/>
              <a:p>
                <a:r>
                  <a:rPr lang="en-IT" dirty="0"/>
                  <a:t>Simplest model-free method</a:t>
                </a:r>
              </a:p>
              <a:p>
                <a:r>
                  <a:rPr lang="en-IT" dirty="0"/>
                  <a:t>Follow a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IT" dirty="0"/>
                  <a:t> in repeated trials (“episodes”) and record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IT" dirty="0"/>
              </a:p>
              <a:p>
                <a:r>
                  <a:rPr lang="en-US" dirty="0"/>
                  <a:t>Suppose we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in some episode. Record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/>
                  <a:t> visits,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can be used to rank policies, but not good systematic way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85DD5-AF23-3CF8-AF43-8FFB58D07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7570"/>
                <a:ext cx="6308834" cy="5791201"/>
              </a:xfrm>
              <a:blipFill>
                <a:blip r:embed="rId3"/>
                <a:stretch>
                  <a:fillRect l="-1811" t="-175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1AC42E-2C60-DD2B-6779-ED380B7A04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297" y="4724032"/>
            <a:ext cx="5089415" cy="3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1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55DB-FB9A-F58B-81B8-953D5166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sz="3600" dirty="0"/>
              <a:t>On-policy 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072BC-D765-082F-13D7-095BAA2FF8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993891"/>
              </a:xfrm>
            </p:spPr>
            <p:txBody>
              <a:bodyPr>
                <a:normAutofit/>
              </a:bodyPr>
              <a:lstStyle/>
              <a:p>
                <a:r>
                  <a:rPr lang="en-IT" dirty="0"/>
                  <a:t>A better approach: try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IT" dirty="0"/>
                  <a:t>. Then we know 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T" dirty="0"/>
                  <a:t>. </a:t>
                </a:r>
              </a:p>
              <a:p>
                <a:r>
                  <a:rPr lang="en-IT" dirty="0"/>
                  <a:t>Why doesn’t this work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IT" dirty="0"/>
              </a:p>
              <a:p>
                <a:r>
                  <a:rPr lang="en-IT" dirty="0"/>
                  <a:t>This leads to simple algorithm: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T" dirty="0"/>
                  <a:t>Generate an episode (or batch of episodes) using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IT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T" dirty="0"/>
                  <a:t>Make MC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T" dirty="0"/>
                  <a:t>Update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IT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T" dirty="0"/>
                  <a:t>Repeat</a:t>
                </a:r>
              </a:p>
              <a:p>
                <a:r>
                  <a:rPr lang="en-IT" dirty="0"/>
                  <a:t>Example of </a:t>
                </a:r>
                <a:r>
                  <a:rPr lang="en-IT" b="1" dirty="0"/>
                  <a:t>on-policy</a:t>
                </a:r>
                <a:r>
                  <a:rPr lang="en-IT" dirty="0"/>
                  <a:t> learning: exploration using same policy that we want to converge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T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072BC-D765-082F-13D7-095BAA2FF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993891"/>
              </a:xfrm>
              <a:blipFill>
                <a:blip r:embed="rId3"/>
                <a:stretch>
                  <a:fillRect l="-1086" t="-2025" r="-72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18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0F2E-65ED-4DB9-B9B6-52D2F86A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sz="3600" dirty="0"/>
              <a:t>How to explore?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E8B8B-49C5-86BF-8B82-8B28FE207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1355"/>
                <a:ext cx="7927428" cy="5171519"/>
              </a:xfrm>
            </p:spPr>
            <p:txBody>
              <a:bodyPr>
                <a:normAutofit/>
              </a:bodyPr>
              <a:lstStyle/>
              <a:p>
                <a:r>
                  <a:rPr lang="en-IT" dirty="0"/>
                  <a:t>MC has good theoretical guarantees </a:t>
                </a:r>
                <a:r>
                  <a:rPr lang="en-IT" b="1" dirty="0"/>
                  <a:t>provided you are able to explore the set of state-action pairs effectively</a:t>
                </a:r>
                <a:endParaRPr lang="en-IT" dirty="0"/>
              </a:p>
              <a:p>
                <a:r>
                  <a:rPr lang="en-IT" dirty="0"/>
                  <a:t>Potential issue: how to explore with a policy that is supposed to be near-optimal?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IT" b="1" dirty="0"/>
                  <a:t>-greedy exploration</a:t>
                </a:r>
                <a:r>
                  <a:rPr lang="en-IT" dirty="0"/>
                  <a:t>: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take </a:t>
                </a:r>
                <a:r>
                  <a:rPr lang="en-IT" b="1" dirty="0"/>
                  <a:t>random action</a:t>
                </a:r>
                <a:r>
                  <a:rPr lang="en-IT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T" dirty="0"/>
                  <a:t> typically decays over episodes</a:t>
                </a:r>
                <a:endParaRPr lang="en-IT" b="1" dirty="0"/>
              </a:p>
              <a:p>
                <a:r>
                  <a:rPr lang="en-IT" dirty="0"/>
                  <a:t>Alternative: </a:t>
                </a:r>
                <a:r>
                  <a:rPr lang="en-IT" b="1" dirty="0"/>
                  <a:t>off-policy </a:t>
                </a:r>
                <a:r>
                  <a:rPr lang="en-IT" dirty="0"/>
                  <a:t>control. Policy used to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dirty="0"/>
                  <a:t> is </a:t>
                </a:r>
                <a:r>
                  <a:rPr lang="en-IT" b="1" dirty="0"/>
                  <a:t>not</a:t>
                </a:r>
                <a:r>
                  <a:rPr lang="en-IT" dirty="0"/>
                  <a:t> the same as policy used to explore. Independent </a:t>
                </a:r>
                <a:r>
                  <a:rPr lang="en-IT" b="1" dirty="0"/>
                  <a:t>behavior</a:t>
                </a:r>
                <a:r>
                  <a:rPr lang="en-IT" dirty="0"/>
                  <a:t> policy and </a:t>
                </a:r>
                <a:r>
                  <a:rPr lang="en-IT" b="1" dirty="0"/>
                  <a:t>target</a:t>
                </a:r>
                <a:r>
                  <a:rPr lang="en-IT" dirty="0"/>
                  <a:t> policy</a:t>
                </a:r>
              </a:p>
              <a:p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E8B8B-49C5-86BF-8B82-8B28FE20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1355"/>
                <a:ext cx="7927428" cy="5171519"/>
              </a:xfrm>
              <a:blipFill>
                <a:blip r:embed="rId2"/>
                <a:stretch>
                  <a:fillRect l="-1440" t="-1961" r="-1440" b="-147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>
            <a:extLst>
              <a:ext uri="{FF2B5EF4-FFF2-40B4-BE49-F238E27FC236}">
                <a16:creationId xmlns:a16="http://schemas.microsoft.com/office/drawing/2014/main" id="{E97B7E31-3CD9-0B45-761D-C49ECB0FD20C}"/>
              </a:ext>
            </a:extLst>
          </p:cNvPr>
          <p:cNvSpPr/>
          <p:nvPr/>
        </p:nvSpPr>
        <p:spPr>
          <a:xfrm>
            <a:off x="9207061" y="1376855"/>
            <a:ext cx="409904" cy="36050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2C63C-3B49-4B25-D77C-6BF98CB26ACC}"/>
              </a:ext>
            </a:extLst>
          </p:cNvPr>
          <p:cNvSpPr txBox="1"/>
          <p:nvPr/>
        </p:nvSpPr>
        <p:spPr>
          <a:xfrm>
            <a:off x="8865228" y="498190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episodes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CF4F2-339C-A960-97E3-357CBB9C20BB}"/>
                  </a:ext>
                </a:extLst>
              </p:cNvPr>
              <p:cNvSpPr txBox="1"/>
              <p:nvPr/>
            </p:nvSpPr>
            <p:spPr>
              <a:xfrm>
                <a:off x="9616966" y="1321356"/>
                <a:ext cx="2469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Initially: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T" dirty="0"/>
                  <a:t> close to 1. Near-random agent, mostly exploration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CF4F2-339C-A960-97E3-357CBB9C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966" y="1321356"/>
                <a:ext cx="2469932" cy="923330"/>
              </a:xfrm>
              <a:prstGeom prst="rect">
                <a:avLst/>
              </a:prstGeom>
              <a:blipFill>
                <a:blip r:embed="rId3"/>
                <a:stretch>
                  <a:fillRect l="-2051" t="-4110" b="-958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01F1D8-A54C-2DCD-1BA7-0B4F745B6924}"/>
                  </a:ext>
                </a:extLst>
              </p:cNvPr>
              <p:cNvSpPr txBox="1"/>
              <p:nvPr/>
            </p:nvSpPr>
            <p:spPr>
              <a:xfrm>
                <a:off x="9837683" y="3026979"/>
                <a:ext cx="1248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T" dirty="0"/>
                  <a:t> decays…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01F1D8-A54C-2DCD-1BA7-0B4F745B6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683" y="3026979"/>
                <a:ext cx="1248675" cy="369332"/>
              </a:xfrm>
              <a:prstGeom prst="rect">
                <a:avLst/>
              </a:prstGeom>
              <a:blipFill>
                <a:blip r:embed="rId4"/>
                <a:stretch>
                  <a:fillRect t="-6667" r="-2000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C55F5-1431-E113-C440-CA8B2942ECE5}"/>
                  </a:ext>
                </a:extLst>
              </p:cNvPr>
              <p:cNvSpPr txBox="1"/>
              <p:nvPr/>
            </p:nvSpPr>
            <p:spPr>
              <a:xfrm>
                <a:off x="9837683" y="4132437"/>
                <a:ext cx="20204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T" dirty="0"/>
                  <a:t> small. Agent nearly on-policy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C55F5-1431-E113-C440-CA8B2942E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683" y="4132437"/>
                <a:ext cx="2020464" cy="646331"/>
              </a:xfrm>
              <a:prstGeom prst="rect">
                <a:avLst/>
              </a:prstGeom>
              <a:blipFill>
                <a:blip r:embed="rId5"/>
                <a:stretch>
                  <a:fillRect l="-2500" t="-3846" b="-134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E39F85-B067-90FC-B6CC-D2CC33622A2B}"/>
                  </a:ext>
                </a:extLst>
              </p:cNvPr>
              <p:cNvSpPr txBox="1"/>
              <p:nvPr/>
            </p:nvSpPr>
            <p:spPr>
              <a:xfrm>
                <a:off x="9673744" y="658574"/>
                <a:ext cx="1863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T" dirty="0"/>
                  <a:t>-greedy method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E39F85-B067-90FC-B6CC-D2CC33622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744" y="658574"/>
                <a:ext cx="1863972" cy="369332"/>
              </a:xfrm>
              <a:prstGeom prst="rect">
                <a:avLst/>
              </a:prstGeom>
              <a:blipFill>
                <a:blip r:embed="rId6"/>
                <a:stretch>
                  <a:fillRect t="-6452" r="-2027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5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6A7-4A43-0935-65B3-5CC323A3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SARSA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F9006-E8F4-B285-86C3-8FF18490E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3490"/>
                <a:ext cx="10107707" cy="49793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T" dirty="0"/>
                  <a:t>MC can be extremely slow, since learning is </a:t>
                </a:r>
                <a:r>
                  <a:rPr lang="en-IT" b="1" dirty="0"/>
                  <a:t>episodic</a:t>
                </a:r>
              </a:p>
              <a:p>
                <a:r>
                  <a:rPr lang="en-IT" i="1" dirty="0"/>
                  <a:t>Temporal difference learning</a:t>
                </a:r>
                <a:r>
                  <a:rPr lang="en-IT" b="1" dirty="0"/>
                  <a:t>: </a:t>
                </a:r>
                <a:r>
                  <a:rPr lang="en-IT" dirty="0"/>
                  <a:t>class of methods to learn </a:t>
                </a:r>
                <a:r>
                  <a:rPr lang="en-IT" b="1" dirty="0"/>
                  <a:t>action-by-action. </a:t>
                </a:r>
                <a:r>
                  <a:rPr lang="en-IT" dirty="0"/>
                  <a:t>Often converges much faster</a:t>
                </a:r>
                <a:endParaRPr lang="en-IT" b="1" dirty="0"/>
              </a:p>
              <a:p>
                <a:r>
                  <a:rPr lang="en-IT" dirty="0"/>
                  <a:t>SARSA: on-policy TD. Named because it uses tuples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dirty="0"/>
                  <a:t>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T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Actions are chosen by</a:t>
                </a:r>
              </a:p>
              <a:p>
                <a:pPr marL="0" indent="0">
                  <a:buNone/>
                </a:pPr>
                <a:r>
                  <a:rPr lang="en-US" dirty="0"/>
                  <a:t>being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0" dirty="0"/>
                  <a:t>-greedy </a:t>
                </a:r>
                <a:r>
                  <a:rPr lang="en-US" b="0" dirty="0" err="1"/>
                  <a:t>wrt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 </m:t>
                    </m:r>
                  </m:oMath>
                </a14:m>
                <a:r>
                  <a:rPr lang="en-IT" dirty="0"/>
                  <a:t>is hyperparameter </a:t>
                </a:r>
              </a:p>
              <a:p>
                <a:pPr marL="0" indent="0">
                  <a:buNone/>
                </a:pPr>
                <a:r>
                  <a:rPr lang="en-IT" dirty="0"/>
                  <a:t>called “learning rate.” Must be tuned</a:t>
                </a:r>
              </a:p>
              <a:p>
                <a:r>
                  <a:rPr lang="en-IT" dirty="0"/>
                  <a:t>Idea: slowly nudge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T" dirty="0"/>
                  <a:t> towards Bellman optimality</a:t>
                </a:r>
              </a:p>
              <a:p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F9006-E8F4-B285-86C3-8FF18490E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3490"/>
                <a:ext cx="10107707" cy="4979385"/>
              </a:xfrm>
              <a:blipFill>
                <a:blip r:embed="rId2"/>
                <a:stretch>
                  <a:fillRect l="-1128" t="-2799" r="-37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EC5591E4-2AE8-5BCF-7738-CB58D7701211}"/>
              </a:ext>
            </a:extLst>
          </p:cNvPr>
          <p:cNvSpPr/>
          <p:nvPr/>
        </p:nvSpPr>
        <p:spPr>
          <a:xfrm rot="16200000">
            <a:off x="7592042" y="2031568"/>
            <a:ext cx="363070" cy="489237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2B05CE-5151-2626-4B31-F34521D9D73F}"/>
                  </a:ext>
                </a:extLst>
              </p:cNvPr>
              <p:cNvSpPr txBox="1"/>
              <p:nvPr/>
            </p:nvSpPr>
            <p:spPr>
              <a:xfrm>
                <a:off x="5715000" y="4659291"/>
                <a:ext cx="4408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By Bellman, averages to zero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T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2B05CE-5151-2626-4B31-F34521D9D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59291"/>
                <a:ext cx="4408964" cy="369332"/>
              </a:xfrm>
              <a:prstGeom prst="rect">
                <a:avLst/>
              </a:prstGeom>
              <a:blipFill>
                <a:blip r:embed="rId3"/>
                <a:stretch>
                  <a:fillRect l="-1437" t="-6667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11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E2EB-295E-5430-5B78-F206DB14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5CAC75-535A-2528-5500-8092A955E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IT" b="1" dirty="0"/>
                  <a:t>Off-policy </a:t>
                </a:r>
                <a:r>
                  <a:rPr lang="en-IT" dirty="0"/>
                  <a:t>TD learning</a:t>
                </a:r>
              </a:p>
              <a:p>
                <a:r>
                  <a:rPr lang="en-IT" dirty="0"/>
                  <a:t>Uses slightly different update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IT" dirty="0"/>
                  <a:t>Both Q-learning and SARSA guaranteed to converge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T" dirty="0"/>
                  <a:t> as long as all state-action pairs continue to be visited</a:t>
                </a:r>
              </a:p>
              <a:p>
                <a:r>
                  <a:rPr lang="en-IT" dirty="0"/>
                  <a:t>Main difference: SARSA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IT" dirty="0"/>
                  <a:t> chosen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T" dirty="0"/>
                  <a:t>-greedily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T" dirty="0"/>
                  <a:t>. Q-learning updates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T" dirty="0"/>
                  <a:t> using </a:t>
                </a:r>
                <a:r>
                  <a:rPr lang="en-IT" i="1" dirty="0"/>
                  <a:t>greedy</a:t>
                </a:r>
                <a:r>
                  <a:rPr lang="en-IT" dirty="0"/>
                  <a:t> action (not necessarily the one taken)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5CAC75-535A-2528-5500-8092A955E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05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4788-2CB0-A617-6925-2AB528E9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T" dirty="0"/>
              <a:t>SARSA vs. Q-learning</a:t>
            </a:r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E70D37E-A96C-D8F0-519C-823A88B92A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98" y="1026372"/>
            <a:ext cx="6616072" cy="2944236"/>
          </a:xfrm>
          <a:prstGeom prst="rect">
            <a:avLst/>
          </a:prstGeom>
        </p:spPr>
      </p:pic>
      <p:pic>
        <p:nvPicPr>
          <p:cNvPr id="7" name="Picture 6" descr="A white sheet with black text&#10;&#10;Description automatically generated">
            <a:extLst>
              <a:ext uri="{FF2B5EF4-FFF2-40B4-BE49-F238E27FC236}">
                <a16:creationId xmlns:a16="http://schemas.microsoft.com/office/drawing/2014/main" id="{1958A662-3F1E-EEB6-BFDD-20A5C78724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98" y="4061066"/>
            <a:ext cx="6616072" cy="27991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6D62BF-CB54-143F-F432-D1B255158C68}"/>
                  </a:ext>
                </a:extLst>
              </p:cNvPr>
              <p:cNvSpPr txBox="1"/>
              <p:nvPr/>
            </p:nvSpPr>
            <p:spPr>
              <a:xfrm>
                <a:off x="7851648" y="2072640"/>
                <a:ext cx="385267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2400" dirty="0"/>
                  <a:t>True or false? Q-learning is the same as SARSA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T" sz="2400" dirty="0"/>
                  <a:t> (greedy action selection)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6D62BF-CB54-143F-F432-D1B255158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648" y="2072640"/>
                <a:ext cx="3852672" cy="1569660"/>
              </a:xfrm>
              <a:prstGeom prst="rect">
                <a:avLst/>
              </a:prstGeom>
              <a:blipFill>
                <a:blip r:embed="rId5"/>
                <a:stretch>
                  <a:fillRect l="-2632" t="-3226" b="-887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BEF5CAC-DEE6-A6AB-93F0-97115990A5F9}"/>
              </a:ext>
            </a:extLst>
          </p:cNvPr>
          <p:cNvSpPr txBox="1"/>
          <p:nvPr/>
        </p:nvSpPr>
        <p:spPr>
          <a:xfrm>
            <a:off x="7735972" y="4389377"/>
            <a:ext cx="4456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/>
              <a:t>False! Q-learning will not necessarily take the same action that it used in update</a:t>
            </a:r>
          </a:p>
        </p:txBody>
      </p:sp>
    </p:spTree>
    <p:extLst>
      <p:ext uri="{BB962C8B-B14F-4D97-AF65-F5344CB8AC3E}">
        <p14:creationId xmlns:p14="http://schemas.microsoft.com/office/powerpoint/2010/main" val="120238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showing the results of a television show&#10;&#10;Description automatically generated with medium confidence">
            <a:extLst>
              <a:ext uri="{FF2B5EF4-FFF2-40B4-BE49-F238E27FC236}">
                <a16:creationId xmlns:a16="http://schemas.microsoft.com/office/drawing/2014/main" id="{954781FB-32D7-18EB-2CEB-977EC5EC23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3518" y="3394558"/>
            <a:ext cx="5335384" cy="3463442"/>
          </a:xfrm>
          <a:prstGeom prst="rect">
            <a:avLst/>
          </a:prstGeom>
        </p:spPr>
      </p:pic>
      <p:pic>
        <p:nvPicPr>
          <p:cNvPr id="5" name="Picture 4" descr="A graph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3EB7AAE5-FA54-A6EF-69D3-81964674C3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098649"/>
            <a:ext cx="5692902" cy="256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02B0A-0B12-30A9-1221-A2C63C50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cliff-walking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BE8C9-6C6C-B14C-554C-450142A0B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8384"/>
                <a:ext cx="6233160" cy="4628579"/>
              </a:xfrm>
            </p:spPr>
            <p:txBody>
              <a:bodyPr/>
              <a:lstStyle/>
              <a:p>
                <a:r>
                  <a:rPr lang="en-IT" dirty="0"/>
                  <a:t>Want to get from S to G</a:t>
                </a:r>
              </a:p>
              <a:p>
                <a:r>
                  <a:rPr lang="en-US" dirty="0"/>
                  <a:t>If enter “cliff” region: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=−100,</m:t>
                    </m:r>
                  </m:oMath>
                </a14:m>
                <a:endParaRPr lang="en-IT" dirty="0"/>
              </a:p>
              <a:p>
                <a:pPr marL="0" indent="0">
                  <a:buNone/>
                </a:pPr>
                <a:r>
                  <a:rPr lang="en-IT" dirty="0"/>
                  <a:t>sent back to S</a:t>
                </a:r>
              </a:p>
              <a:p>
                <a:r>
                  <a:rPr lang="en-IT" dirty="0"/>
                  <a:t>Otherwise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IT" dirty="0"/>
              </a:p>
              <a:p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T" dirty="0"/>
                  <a:t> SARSA learns to take safer but suboptimal path</a:t>
                </a:r>
              </a:p>
              <a:p>
                <a:r>
                  <a:rPr lang="en-IT" dirty="0"/>
                  <a:t>Q-learning takes optimal path but occasionally falls off the cliff due to randomness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BE8C9-6C6C-B14C-554C-450142A0B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8384"/>
                <a:ext cx="6233160" cy="4628579"/>
              </a:xfrm>
              <a:blipFill>
                <a:blip r:embed="rId5"/>
                <a:stretch>
                  <a:fillRect l="-2037" t="-21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091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4698</TotalTime>
  <Words>1927</Words>
  <Application>Microsoft Macintosh PowerPoint</Application>
  <PresentationFormat>Widescreen</PresentationFormat>
  <Paragraphs>155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Lecture 5: A Survey of Model-Free Reinforcement Learning</vt:lpstr>
      <vt:lpstr>Going model-free</vt:lpstr>
      <vt:lpstr>A first attempt: Monte Carlo methods</vt:lpstr>
      <vt:lpstr>On-policy Monte Carlo</vt:lpstr>
      <vt:lpstr>How to explore? </vt:lpstr>
      <vt:lpstr>SARSA</vt:lpstr>
      <vt:lpstr>Q-learning</vt:lpstr>
      <vt:lpstr>SARSA vs. Q-learning</vt:lpstr>
      <vt:lpstr>Example: cliff-walking problem</vt:lpstr>
      <vt:lpstr>Example: learning to soar in turbulence</vt:lpstr>
      <vt:lpstr>Example: olfactory search without a map</vt:lpstr>
      <vt:lpstr>Deep Q-learning</vt:lpstr>
      <vt:lpstr>Reward shaping</vt:lpstr>
      <vt:lpstr>Policy gradient methods</vt:lpstr>
      <vt:lpstr>REINFORCE</vt:lpstr>
      <vt:lpstr>Example: model-free olfactory search</vt:lpstr>
      <vt:lpstr>Actor-critic methods</vt:lpstr>
      <vt:lpstr>Example: Zermelo problem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5: An Overview of Model-Free Reinforcement Learning</dc:title>
  <dc:creator>Robin Heinonen</dc:creator>
  <cp:lastModifiedBy>Robin Heinonen</cp:lastModifiedBy>
  <cp:revision>5</cp:revision>
  <dcterms:created xsi:type="dcterms:W3CDTF">2024-06-04T10:05:10Z</dcterms:created>
  <dcterms:modified xsi:type="dcterms:W3CDTF">2024-06-07T16:23:41Z</dcterms:modified>
</cp:coreProperties>
</file>